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9"/>
  </p:notesMasterIdLst>
  <p:sldIdLst>
    <p:sldId id="401" r:id="rId5"/>
    <p:sldId id="428" r:id="rId6"/>
    <p:sldId id="577" r:id="rId7"/>
    <p:sldId id="578" r:id="rId8"/>
    <p:sldId id="558" r:id="rId9"/>
    <p:sldId id="572" r:id="rId10"/>
    <p:sldId id="573" r:id="rId11"/>
    <p:sldId id="574" r:id="rId12"/>
    <p:sldId id="575" r:id="rId13"/>
    <p:sldId id="576" r:id="rId14"/>
    <p:sldId id="579" r:id="rId15"/>
    <p:sldId id="580" r:id="rId16"/>
    <p:sldId id="581" r:id="rId17"/>
    <p:sldId id="582" r:id="rId18"/>
    <p:sldId id="583" r:id="rId19"/>
    <p:sldId id="510" r:id="rId20"/>
    <p:sldId id="486" r:id="rId21"/>
    <p:sldId id="560" r:id="rId22"/>
    <p:sldId id="564" r:id="rId23"/>
    <p:sldId id="563" r:id="rId24"/>
    <p:sldId id="584" r:id="rId25"/>
    <p:sldId id="585" r:id="rId26"/>
    <p:sldId id="586" r:id="rId27"/>
    <p:sldId id="569" r:id="rId28"/>
    <p:sldId id="452" r:id="rId29"/>
    <p:sldId id="453" r:id="rId30"/>
    <p:sldId id="559" r:id="rId31"/>
    <p:sldId id="562" r:id="rId32"/>
    <p:sldId id="565" r:id="rId33"/>
    <p:sldId id="566" r:id="rId34"/>
    <p:sldId id="567" r:id="rId35"/>
    <p:sldId id="587" r:id="rId36"/>
    <p:sldId id="588" r:id="rId37"/>
    <p:sldId id="458" r:id="rId38"/>
    <p:sldId id="589" r:id="rId39"/>
    <p:sldId id="533" r:id="rId40"/>
    <p:sldId id="590" r:id="rId41"/>
    <p:sldId id="591" r:id="rId42"/>
    <p:sldId id="592" r:id="rId43"/>
    <p:sldId id="427" r:id="rId44"/>
    <p:sldId id="459" r:id="rId45"/>
    <p:sldId id="593" r:id="rId46"/>
    <p:sldId id="594" r:id="rId47"/>
    <p:sldId id="595" r:id="rId48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886"/>
    <a:srgbClr val="BFBFBF"/>
    <a:srgbClr val="1E5E9B"/>
    <a:srgbClr val="FFFFFF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91160" autoAdjust="0"/>
  </p:normalViewPr>
  <p:slideViewPr>
    <p:cSldViewPr snapToGrid="0">
      <p:cViewPr varScale="1">
        <p:scale>
          <a:sx n="101" d="100"/>
          <a:sy n="101" d="100"/>
        </p:scale>
        <p:origin x="38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kty\2024\2024_01_08%20P&#345;ezkoum&#225;n&#237;\Statistika%20ud&#225;lost&#237;%20za%202023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 BirdStrike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3871100962834783E-2"/>
          <c:y val="0.20283322601416612"/>
          <c:w val="0.90286351706036749"/>
          <c:h val="0.7208876494604841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List1!$B$1:$P$1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List1!$B$8:$P$8</c:f>
              <c:numCache>
                <c:formatCode>General</c:formatCode>
                <c:ptCount val="15"/>
                <c:pt idx="0">
                  <c:v>3</c:v>
                </c:pt>
                <c:pt idx="1">
                  <c:v>0</c:v>
                </c:pt>
                <c:pt idx="2">
                  <c:v>7</c:v>
                </c:pt>
                <c:pt idx="3">
                  <c:v>9</c:v>
                </c:pt>
                <c:pt idx="4">
                  <c:v>10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6</c:v>
                </c:pt>
                <c:pt idx="11">
                  <c:v>1</c:v>
                </c:pt>
                <c:pt idx="12">
                  <c:v>3</c:v>
                </c:pt>
                <c:pt idx="13">
                  <c:v>2</c:v>
                </c:pt>
                <c:pt idx="1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B3-46B9-BBF0-6129062CFCB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55120296"/>
        <c:axId val="355121936"/>
      </c:lineChart>
      <c:catAx>
        <c:axId val="35512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55121936"/>
        <c:crosses val="autoZero"/>
        <c:auto val="1"/>
        <c:lblAlgn val="ctr"/>
        <c:lblOffset val="100"/>
        <c:noMultiLvlLbl val="0"/>
      </c:catAx>
      <c:valAx>
        <c:axId val="35512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55120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18.03.2024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4FFBB-008B-DCA7-FCB6-51C14434E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C256F0C-9D4B-3A93-649D-C8B3C90E9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9EA0895-5C3E-3C82-98FB-AF9352A12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DD7C8B-CC9F-B4C0-72D6-654FBE33E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291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0DAFF-C40A-9413-0358-CF2A8CD3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A143A29-DDD5-DB99-BC36-28B5240D6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C09515-1CF6-0FC9-8969-7879346AA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9D9CF6-4502-566E-4BD8-3D1194CBD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988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996C5-94DA-FBAB-AB57-3575E48B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4DF353E-E1E0-F651-CF60-B3E668E5A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2CAB762-8D56-A731-4594-EAFBABF2B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74659E-D89D-2D35-248C-CC08C8536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124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AA41A-4741-DCD9-54B9-50EBD81A6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520AB8-4D83-1EFC-2917-B01E7A431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6205A84-B470-A156-6D7A-62E677564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A3A229-7D12-735A-BB31-E27683FF3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108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11EC-B9D1-2811-BEDE-07317A7AA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34105A-F91A-D8DC-449E-356B4A468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F68E424-54C4-3879-1B23-9F54FE5CB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D0D7DB-1768-FFA7-CD6E-35070138F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768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1749-D5CF-D6AB-AFA5-08DBEC0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9299A0-A143-E1D9-0A67-AC51D34D8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284E01-95BA-269F-4F6E-B598F263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39B80-D110-29CC-DC35-B032403C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104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884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8981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8179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59C50-EF19-EB75-EAE2-2BC0BDFC7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FBE5794-9720-84C6-79CF-42C3647C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5ACF446-732D-EDD0-1D0E-C32E67AA2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789840-CBCF-18E4-4546-8E47201E71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020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7BE76-A5CF-CE5C-E5DA-8C0141D0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A4809A2-F929-D3B7-1FEB-A7C98556E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952E01-DCD6-AF8F-5AC9-BEA12DB97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7D23AA-65BE-7FE9-BB0D-830DD73B2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917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49E8C-B496-8055-B1CF-80D3078B5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3137443-C5FF-5A9D-B566-6245929B3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B66F3B4-7E74-8ECE-8A4A-54FFAAF64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0373DC-A630-233D-07D1-2BA740910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504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89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532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991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5685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00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0ACA-55FC-E814-3E3B-93F0B074A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0E9176-E1C4-831D-9487-D8A4DAEC2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C3CF817-7404-2176-CBDC-26128A1F4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047FB8-5F47-FB7D-B3C7-C49DC3CC8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8871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154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088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E249D-76E3-3C4E-A04D-081A60E44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69F2E4C-055A-5CBF-22AE-1940C117F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AA51045-D2B8-E786-6432-1AB16775E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4F96F0-8BE6-B2D0-1794-4395A563F2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0939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986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840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8472-55D8-022C-E937-D3F5977E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AE5C982-35FD-2D2E-5B22-4D0FCE956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B02AA2E-7E06-5958-DA17-26FB5D3C7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34ABCCB-31AC-E3A8-806C-1FC64DB78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778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3020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61FC1-E0A5-42E1-0369-8FF4ED82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10A8CA3-29D7-13F6-C8DE-6E5D1A8E6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14D5913-A70E-329C-A7EC-CD87D60CF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A551563-D221-6DC5-4158-8E151DE18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2320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42824-6A1D-7B3B-2E41-CE7E659DA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7744DB5-8F39-B8F8-EA1D-63D7F5FA0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C07D28B-A841-CB16-B10D-2FCB604AC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E496EF-F462-AA04-F3AF-73B0CC1FD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972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35B53-54BA-1BDA-EDEC-F6DEE7EB5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542E2AE-D8AE-B4A8-909A-54BF77AA7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D6A0AFF-D655-1359-CF77-1785F3B3B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FF59CB7-D476-C515-901D-86CDB363F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059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DB94-8832-BD67-EDD4-A3110075A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88C201-67F9-C0BD-B568-3B4ABD284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F11A87A-A1EB-F0A6-EFF9-3CD2C6B72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891F06-636E-DB80-F479-6A3EAF0C4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7947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26C5A-7B41-6F3F-81BA-4AA1A21DE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719A911-B14F-B898-1481-960F1EFB0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693A8DA-875E-8EDA-D3EE-7EC222F17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30C37F-BCE9-44FA-ED9B-D1A165941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39715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2765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6563-6127-9CBA-74C8-9CCAA5115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D05D90C-5E10-6A34-5215-C6EC9802E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4A7BF0D-A94F-5BE8-3344-0AC00072D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219EEC-2834-FB7B-BE04-F83D4A8531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271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835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8BBD4-01B6-0107-3BCD-DEE1C7AE0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DD1D431-0332-F9EA-CA85-1FA9F6E50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6E1A90C-6965-528F-1AEA-845702895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749F11-BAA3-6288-7627-F4B32075C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22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9524D-09CB-2FCC-F785-74B557F6E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20EA341-7EFF-C639-BB45-EBBED678C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69726A4-F3FA-AF7E-BA98-E5FE63940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7798A4-754B-31F9-D930-995B6CF7C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890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A3BC4-F611-1569-B26C-B12B0FC24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186D3BF-5F53-F3A3-9BC4-AA137927F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CB300E9-CF3A-D483-09DC-37E9CAF1E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484594-EB34-5B6A-B150-05F8E1CAA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6007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B0EA9-EA2B-CA08-E475-D0D52854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F22E013-E4A0-BAD3-4381-129A3F2DD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6AE27BC-6909-3AD4-AA37-AF5C290CA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2C6363-02A5-628F-19B9-A4F68DB59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01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18.03.2024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chart" Target="../charts/chart1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hyperlink" Target="http://projekty.airport-ostrava.cz/cz/page-safety-hlaseni/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file:///D:\Projekty\2024\2024_03_05%20LRST\4" TargetMode="External"/><Relationship Id="rId13" Type="http://schemas.openxmlformats.org/officeDocument/2006/relationships/hyperlink" Target="file:///D:\Projekty\2024\2024_03_05%20LRST\9" TargetMode="External"/><Relationship Id="rId18" Type="http://schemas.openxmlformats.org/officeDocument/2006/relationships/hyperlink" Target="file:///D:\Projekty\2024\2024_03_05%20LRST\14" TargetMode="External"/><Relationship Id="rId3" Type="http://schemas.openxmlformats.org/officeDocument/2006/relationships/notesSlide" Target="../notesSlides/notesSlide21.xml"/><Relationship Id="rId21" Type="http://schemas.openxmlformats.org/officeDocument/2006/relationships/hyperlink" Target="file:///D:\Projekty\2024\2024_03_05%20LRST\17" TargetMode="External"/><Relationship Id="rId7" Type="http://schemas.openxmlformats.org/officeDocument/2006/relationships/hyperlink" Target="file:///D:\Projekty\2024\2024_03_05%20LRST\3" TargetMode="External"/><Relationship Id="rId12" Type="http://schemas.openxmlformats.org/officeDocument/2006/relationships/hyperlink" Target="file:///D:\Projekty\2024\2024_03_05%20LRST\8" TargetMode="External"/><Relationship Id="rId17" Type="http://schemas.openxmlformats.org/officeDocument/2006/relationships/hyperlink" Target="file:///D:\Projekty\2024\2024_03_05%20LRST\13" TargetMode="External"/><Relationship Id="rId25" Type="http://schemas.openxmlformats.org/officeDocument/2006/relationships/hyperlink" Target="file:///D:\Projekty\2024\2024_03_05%20LRST\21" TargetMode="External"/><Relationship Id="rId2" Type="http://schemas.openxmlformats.org/officeDocument/2006/relationships/slideLayout" Target="../slideLayouts/slideLayout1.xml"/><Relationship Id="rId16" Type="http://schemas.openxmlformats.org/officeDocument/2006/relationships/hyperlink" Target="file:///D:\Projekty\2024\2024_03_05%20LRST\12" TargetMode="External"/><Relationship Id="rId20" Type="http://schemas.openxmlformats.org/officeDocument/2006/relationships/hyperlink" Target="file:///D:\Projekty\2024\2024_03_05%20LRST\16" TargetMode="External"/><Relationship Id="rId1" Type="http://schemas.openxmlformats.org/officeDocument/2006/relationships/tags" Target="../tags/tag21.xml"/><Relationship Id="rId6" Type="http://schemas.openxmlformats.org/officeDocument/2006/relationships/hyperlink" Target="file:///D:\Projekty\2024\2024_03_05%20LRST\2" TargetMode="External"/><Relationship Id="rId11" Type="http://schemas.openxmlformats.org/officeDocument/2006/relationships/hyperlink" Target="file:///D:\Projekty\2024\2024_03_05%20LRST\7" TargetMode="External"/><Relationship Id="rId24" Type="http://schemas.openxmlformats.org/officeDocument/2006/relationships/hyperlink" Target="file:///D:\Projekty\2024\2024_03_05%20LRST\20" TargetMode="External"/><Relationship Id="rId5" Type="http://schemas.openxmlformats.org/officeDocument/2006/relationships/hyperlink" Target="file:///D:\Projekty\2024\2024_03_05%20LRST\1" TargetMode="External"/><Relationship Id="rId15" Type="http://schemas.openxmlformats.org/officeDocument/2006/relationships/hyperlink" Target="file:///D:\Projekty\2024\2024_03_05%20LRST\11" TargetMode="External"/><Relationship Id="rId23" Type="http://schemas.openxmlformats.org/officeDocument/2006/relationships/hyperlink" Target="file:///D:\Projekty\2024\2024_03_05%20LRST\19" TargetMode="External"/><Relationship Id="rId10" Type="http://schemas.openxmlformats.org/officeDocument/2006/relationships/hyperlink" Target="file:///D:\Projekty\2024\2024_03_05%20LRST\6" TargetMode="External"/><Relationship Id="rId19" Type="http://schemas.openxmlformats.org/officeDocument/2006/relationships/hyperlink" Target="file:///D:\Projekty\2024\2024_03_05%20LRST\15" TargetMode="External"/><Relationship Id="rId4" Type="http://schemas.openxmlformats.org/officeDocument/2006/relationships/image" Target="../media/image1.png"/><Relationship Id="rId9" Type="http://schemas.openxmlformats.org/officeDocument/2006/relationships/hyperlink" Target="file:///D:\Projekty\2024\2024_03_05%20LRST\5" TargetMode="External"/><Relationship Id="rId14" Type="http://schemas.openxmlformats.org/officeDocument/2006/relationships/hyperlink" Target="file:///D:\Projekty\2024\2024_03_05%20LRST\10" TargetMode="External"/><Relationship Id="rId22" Type="http://schemas.openxmlformats.org/officeDocument/2006/relationships/hyperlink" Target="file:///D:\Projekty\2024\2024_03_05%20LRST\1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36.jp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hyperlink" Target="http://www.chmi.cz/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05.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05. 03 .2024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A29B-D337-AF79-3A0F-88AEB171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90493D9-EA07-9303-A2D6-9153C92A0DD5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25. 01. 2024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hydraulického oleje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hydraulického oleje cca 4,0 x 0,5 m z velkého Loaderu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Nejspíš špatně dotažená hadice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D311D8A-E80B-0E0B-E385-8F1C1178883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565CC7C-DF0F-B947-E2C9-0973051F31B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22D97A8-8C6A-E0ED-9BE9-BEB3300A1C1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AB3746-866E-CCCA-2381-EAF1BC8F6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657973-0A3A-A375-BBA6-9FD4B17D985A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ÚSM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56AE65C-DEBD-3033-2B5A-2127ED096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042" y="3747018"/>
            <a:ext cx="3810000" cy="25241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C48BE8-CE9D-CCA4-1E03-28FF8DAA0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703" y="3117712"/>
            <a:ext cx="3810000" cy="345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4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7776A-9843-2705-F7B6-4C8EA99A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8284D8C-15FA-A2EC-6F95-14B0EEAE22B9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7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RWY (urgnetní)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Urgentně byl opraven betonový panel RWY, asi 150 m od prahu dráhy 22, středový panel.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byla provedena za uzavřeného letiště, podloženo notamem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 CLSD od 07:15 -07:25Lt.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Důvodem byla rozpraskaná a uvolněná betonová záplata, která generovala mnoho velkých kusů betonových úlomků. Žádný let nebyl zpožděn.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6441552-4ACB-946E-FEAD-666909FCB2F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FCE8950-6BFD-D999-DE00-EE4DFDF8403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66DA9D-B4F4-9307-DFF8-BCDC506E67B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E2DA9D-A290-6F25-EC60-EB6BD3104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34102A-0A30-1212-EA41-626F8BE528D1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ÚSM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5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DF5A7-F856-9FE3-8331-1862617DE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401CFB1-7101-9610-7E87-7F1618425337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RWY (urgnetní)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94334C2-E15B-16AD-E7B8-EFA45742ADE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05F7B32-C513-0A52-F201-311BAC3827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0E17086-2953-B092-39BC-68045121886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22FCD7-018E-EAE7-6E4D-5CE15BE38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DC8A81-8DAC-A677-5CBB-3EC7BEA14C5C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ÚSM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B5FE9E-B348-E1CE-FE2A-555A7FEB1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66" y="2127942"/>
            <a:ext cx="5453125" cy="41052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C16E2C0-3660-078F-70C3-C8C445A63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808" y="2127942"/>
            <a:ext cx="5473651" cy="4105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26CB3-FAA0-9618-0419-25511FD8C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A4F4498-DF74-DF18-E1B0-BAD951E38A8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letadla při přetahu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Uzavřená část TWY F (APN N, JAT)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08:20 LT došlo při přetahu letounu A321neo společnosti WizzAir (HA-LZN) ke kolizi s odstaveným letadlem A320 společnosti Dubai Aerospace Enterprise (LZ-BDS)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Následkem kolize došlo k poškození obou letounů.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 poškození infrastruktury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Provedeno hlášení na UZPLN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0A15838-3BA2-D919-F8D0-7265F558EF5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8CDFD1A-548A-6557-BD96-303809EDBAE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813EF4C-7849-496D-0CB0-390EA0CED9B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AFF387-F3D1-9D3D-2425-D74CC6BD5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B8F48A-72FD-BD8B-1500-CAE958F09983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</a:t>
            </a: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0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23027-C29F-EDFC-D0D5-399B66536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ADC510A-4903-0720-378C-9EEC1F2FA72F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letadla při přetahu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B7DF001-0FB5-EFFD-84F7-7DA04951950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91CA744-A23B-5A0E-89B5-0D1A1763172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A215302-047C-0624-C765-12FBF1FA3F2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5F8BC7-A397-14FC-5A23-9CD9EDC13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81CC191-E5F5-749E-B635-B002C701212F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</a:t>
            </a: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F5A7ED-DA39-1C3F-C037-FA59BAAFA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44" y="2929703"/>
            <a:ext cx="5526842" cy="24870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2FAA1EE-5B1A-EAE6-E142-694A8EF39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736" y="2421082"/>
            <a:ext cx="5814760" cy="3619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4704-A0BC-8C76-3F98-EFA3E85B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1746A9-20E5-95D9-5FD1-4265A89A44C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provozních kapalin ze stavebního stroje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 (výstavba APN S3)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provozních kapalin ze stavebního stroje, rozsahh 20 m2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 zasypáno sorbentem, bez zasažení ŽP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43D756-5F88-CA53-067F-87EDC078729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25D8F-E708-2E00-ACFA-235A8AA1D97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1E46C3-3D7B-4EBB-C7AC-82A94F8135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0D5B0-6303-FB2B-E343-AFC037C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B57807-469F-3284-7BB5-43A02E4280B4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43D1AD3-34AA-333E-9162-ECA22661D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642" y="3485367"/>
            <a:ext cx="5715000" cy="32194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FE87EEA-9F6C-BB50-6BD6-A217F5AD7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12" y="4005729"/>
            <a:ext cx="5715000" cy="201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9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 – Statistika za r.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Potvrzených 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Nepotvrzených 4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BiOL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55FE5B0-0A07-BC02-7ACF-2D4ECEA53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12" y="3653114"/>
            <a:ext cx="3713536" cy="1867690"/>
          </a:xfrm>
          <a:prstGeom prst="rect">
            <a:avLst/>
          </a:prstGeom>
        </p:spPr>
      </p:pic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AFA21BD6-F4A7-4FCB-B0CD-04A04F700D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555679"/>
              </p:ext>
            </p:extLst>
          </p:nvPr>
        </p:nvGraphicFramePr>
        <p:xfrm>
          <a:off x="4813542" y="2702558"/>
          <a:ext cx="5859780" cy="3029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Komunikace s LKMT 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Information desk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Kvalita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(QMS), Safety (SMS),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Compliance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(CMS), Bezpečnost (BOZP), </a:t>
            </a:r>
            <a:b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a ekologie (EaŽP), Stížnosti, cílené zlepšování (FI), Whistleblowing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http://projekty.airport-ostrava.cz/cz/page-safety-hlaseni/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BF38D-91B5-5DED-F7FE-307789BBE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11" y="4553526"/>
            <a:ext cx="2148320" cy="19729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B332EB1-A86E-61E5-F924-073DE5BF2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37" y="4368817"/>
            <a:ext cx="7354599" cy="23423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5C1C07-128C-44D1-A4ED-71C43B342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3860" y="3545185"/>
            <a:ext cx="2222029" cy="3180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Regulatorní audity ÚCL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13. 03. 2024 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PRG, Setkání s provozovateli EASA letišť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Vyhodnoicení auditů za r.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auditů na r. 2024</a:t>
            </a:r>
            <a:endParaRPr lang="en-GB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8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12. 2023 - 05. 03. 2024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Schválení Firemní příručky (FP)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vyhlášky č. 108/1997 Sb.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číselného označení kategorií LPZ (strategické)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Oprávnění k provádění údržby zařízení LPZ (L-P2-2/6)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8CAF0D-7D88-277C-336C-7A275DC2D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286" y="3648444"/>
            <a:ext cx="5531427" cy="3116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5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C5BA9-DD58-FA17-D38E-EC661FB01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89E8E9F-47C7-114B-7E6D-646393CFFB4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97E234-10B9-9EA9-062D-DAF6B274358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3D19550-6E28-1A96-F487-926BEBCE0C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7BAE8A-3E57-D644-8A02-A06AEB486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B372B3-A536-D561-A1B0-8428F90E2467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výkonnosti externích subjetků za r. 2023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B22618E-C952-C961-3DA9-30815FD40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549601"/>
              </p:ext>
            </p:extLst>
          </p:nvPr>
        </p:nvGraphicFramePr>
        <p:xfrm>
          <a:off x="4013345" y="2018394"/>
          <a:ext cx="3790228" cy="4719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860">
                  <a:extLst>
                    <a:ext uri="{9D8B030D-6E8A-4147-A177-3AD203B41FA5}">
                      <a16:colId xmlns:a16="http://schemas.microsoft.com/office/drawing/2014/main" val="1022889677"/>
                    </a:ext>
                  </a:extLst>
                </a:gridCol>
                <a:gridCol w="2227844">
                  <a:extLst>
                    <a:ext uri="{9D8B030D-6E8A-4147-A177-3AD203B41FA5}">
                      <a16:colId xmlns:a16="http://schemas.microsoft.com/office/drawing/2014/main" val="1838011008"/>
                    </a:ext>
                  </a:extLst>
                </a:gridCol>
                <a:gridCol w="853524">
                  <a:extLst>
                    <a:ext uri="{9D8B030D-6E8A-4147-A177-3AD203B41FA5}">
                      <a16:colId xmlns:a16="http://schemas.microsoft.com/office/drawing/2014/main" val="3465219449"/>
                    </a:ext>
                  </a:extLst>
                </a:gridCol>
              </a:tblGrid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r. 2023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Externí subjekt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Hodnocení 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098297595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5" action="ppaction://hlinkfile"/>
                        </a:rPr>
                        <a:t>Aeroclub Ostrava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875589549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6" action="ppaction://hlinkfile"/>
                        </a:rPr>
                        <a:t>AeroPrague.com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480055929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7" action="ppaction://hlinkfile"/>
                        </a:rPr>
                        <a:t>Avionic 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010302941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8" action="ppaction://hlinkfile"/>
                        </a:rPr>
                        <a:t>BiOL (Gallat)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-3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737116462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9" action="ppaction://hlinkfile"/>
                        </a:rPr>
                        <a:t>BGS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549241033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0" action="ppaction://hlinkfile"/>
                        </a:rPr>
                        <a:t>DHL Express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540779406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1" action="ppaction://hlinkfile"/>
                        </a:rPr>
                        <a:t>EGT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304690079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2" action="ppaction://hlinkfile"/>
                        </a:rPr>
                        <a:t>EasyFlying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485689345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3" action="ppaction://hlinkfile"/>
                        </a:rPr>
                        <a:t>Elmontex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954979686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10.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4" action="ppaction://hlinkfile"/>
                        </a:rPr>
                        <a:t>F-Air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056697334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5" action="ppaction://hlinkfile"/>
                        </a:rPr>
                        <a:t>IAC (lakovna)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469827057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12.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6" action="ppaction://hlinkfile"/>
                        </a:rPr>
                        <a:t>Job Air Technic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133581392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7" action="ppaction://hlinkfile"/>
                        </a:rPr>
                        <a:t>JTS Aviation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229325541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14.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8" action="ppaction://hlinkfile"/>
                        </a:rPr>
                        <a:t>LR Airlines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461682392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15.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9" action="ppaction://hlinkfile"/>
                        </a:rPr>
                        <a:t>MM servisní (Fly Service)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586696921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16.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0" action="ppaction://hlinkfile"/>
                        </a:rPr>
                        <a:t>Pondus Air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422182139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17.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1" action="ppaction://hlinkfile"/>
                        </a:rPr>
                        <a:t>QA Aviation (Queen Air)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114066470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18.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2" action="ppaction://hlinkfile"/>
                        </a:rPr>
                        <a:t>ŘLP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4234585343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19.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3" action="ppaction://hlinkfile"/>
                        </a:rPr>
                        <a:t>Sky Point Service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1982219029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4" action="ppaction://hlinkfile"/>
                        </a:rPr>
                        <a:t>Vavroš Lubomír (I. Studénecká)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397010472"/>
                  </a:ext>
                </a:extLst>
              </a:tr>
              <a:tr h="1963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5" action="ppaction://hlinkfile"/>
                        </a:rPr>
                        <a:t>TRANSCON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extLst>
                  <a:ext uri="{0D108BD9-81ED-4DB2-BD59-A6C34878D82A}">
                    <a16:rowId xmlns:a16="http://schemas.microsoft.com/office/drawing/2014/main" val="2303489702"/>
                  </a:ext>
                </a:extLst>
              </a:tr>
              <a:tr h="19631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851652"/>
                  </a:ext>
                </a:extLst>
              </a:tr>
              <a:tr h="20449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Aktualizace 29.12.2023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1" marR="7541" marT="7541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04954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255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816B1-CDCC-D79F-2E51-BBC45DB1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1A1602D-B472-CFF2-6B12-619136FB98B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B5765C7-6430-5FB2-3089-F4D800E3976E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743D3F1-8CC1-5AF0-D247-6CE5A166913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6BE589-D99D-1630-21C7-7E39AD79B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807A80A-03A1-2C46-BA34-E499A3506D8D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audit (termíny)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02. 2024 Schválen Program interních auditů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A0E9F6-50AC-6298-9B4D-0DAC38A4C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051" y="2520832"/>
            <a:ext cx="6764481" cy="4225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4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B432-835F-C496-7F88-08FBEEB6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2A717E5-8B0D-CDB2-997B-B7143FE7DCA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1645A58-CB2A-12C7-CD9F-D0C5630EE86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29EB8B1-BF4E-1812-9B78-A9C57CD3CCD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82E9099-7BA1-7AC1-E1F0-B15C3732E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2807260-58AC-FAB8-9877-24740C57052C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Výcvik RWY Safety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23. 04.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30. 04.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Pondělí 06. 05.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07. 05. 2024 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Opravy /uzavírky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RWY04/22: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13-14 APR 2024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RWY04/22: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12-13 OCT 2024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2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Vydan kolaudační souhlas 11/2023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Zkušební provoz stanoven na jeden rok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Probíhá instalace technologií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CB5A0E-1B9C-A451-5AAE-D76B8B9E0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12" y="3584387"/>
            <a:ext cx="9837593" cy="32012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C530368-9D53-A72B-A36A-A89D27390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853" y="1946044"/>
            <a:ext cx="4415450" cy="2704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5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Termín dokončení 15. 07. 2024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1B412A9-70BD-C516-276E-ED9C22C87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2790565"/>
            <a:ext cx="5341565" cy="32397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0A47DF1-7FCB-0771-8F1A-B0F2D24F4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50" y="2790565"/>
            <a:ext cx="6611425" cy="3239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Rozvoj provozu GA v areálu OKA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Stanovení požadavků na provoz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Zpracování Safety studie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2AA6DBA-FBE9-2FBB-CB27-AA93458A6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2" y="3105905"/>
            <a:ext cx="4728062" cy="33711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B42920-5716-0EA6-9F0E-AA153C8D9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942" y="2036641"/>
            <a:ext cx="3544678" cy="4837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1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parkovišť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 rozšíření parkovišť P2 a P5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Vyběrové řízení na dodavatele projektové dokumentace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ukončení P2: 12 /2024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72ED39-B66D-3E2D-0C81-AB5503138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620" y="3100344"/>
            <a:ext cx="5308889" cy="3514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3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sociálního zázemí v Gate A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231FB2-8B8B-C6CA-00BD-378995FAC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7" y="2177446"/>
            <a:ext cx="5364606" cy="401004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6253CD9-B310-CF27-006F-5A53CC81E1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26" y="2177446"/>
            <a:ext cx="4675907" cy="4015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2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02A6B-551B-A79C-F9B9-B38B1AD1E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890E264-1236-753B-8210-B114ECC1779A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Dopravní nehody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26. 11. 2023: Náraz do sloupu u SRA 1, couvání Hyundai Tuscon (provoz letiště)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 12. 2023: Náraz pasového nakladače do dodávky UPS, couvání (odbavení)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 01. 2024: Náraz dodávky elektro do dodávky UPS, , couvání (elektro)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 01. 2024: Náraz do sněhového valu, Hyudai i30 (odbavení)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 01. 2024: Náraz do cargo palety, Mercedes Sprinter (odbavení)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A24AF3C-3819-B8CC-E6F5-A99EF297B42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1A9853C-F48C-09FF-1047-4FF967FEBD5B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5B15E87-FF30-9B47-598A-0E9225495CB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F5C695-8212-68F0-F7E4-B0D80AAA2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6B45D97-B5D9-87F6-1751-FD327BECC6C7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Ext. BOZP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4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MV – Zvýšení bezpečnosti na regionálních letištích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Datové a komunikační centrum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zpěvněná plocha naproti SRA 1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Probíhá vyběrové řízení na zhotovitele projektové dokumentace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r. 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03A979-1225-276E-C63C-3B483AD91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83502"/>
            <a:ext cx="5230091" cy="2946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1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Garáží zimní techniky, rekonstrukce staré budovy HZS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rojekční práce na DSP a DÚR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2. kvartál 2025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DFA235-9148-576C-9BE9-38A64C932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8" y="3252353"/>
            <a:ext cx="7246150" cy="3439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BC999-D597-E403-4481-AA4F134FA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3EDF464-5F75-962F-2E84-F8752C315FF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467FD3D-66C3-C89E-868C-FCE4FAA86DB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5F793C3-6640-257C-57E5-29FD3DE363A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81869D-BB67-A654-F7D3-C9E76C3B2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05E8528-43DC-0B82-E177-653816291816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budovy central a stávajících garáží 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rekonstrukce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4. kvartál 2025</a:t>
            </a:r>
          </a:p>
          <a:p>
            <a:pPr algn="just" defTabSz="0">
              <a:spcAft>
                <a:spcPts val="1000"/>
              </a:spcAft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5F5F78-564C-DC2E-FFD2-2EFE7AFFE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819" y="2348345"/>
            <a:ext cx="5579094" cy="367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4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Prodloužení P2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konec 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372150-61BB-8CC7-F881-152F5D696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2489182"/>
            <a:ext cx="6407592" cy="4212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8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 oblasti k projednání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5E62BE2-3CB6-B517-BC10-73A2E4A3D321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402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věci k projednání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Řízení provozu na odbavovacích plochách (ADR, AMC/GM – část E)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Akt. LO-SM-014-08 Řízení provozu na odbavovacích plochách letiště, verze 15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Poskytování paliva / mobilní nádrže (TwinTrans)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Obchvat Mošnova (stavba potrvá 2 roky, zprovoznění je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naplánováno na 6/2024, úplné dokončení do konce roku 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 oprav RWY04/22 na LKMT/OSR pro rok 2024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13-14 APR 2024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12-13 OCT 2024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9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AC97-4AB0-D302-421B-46969322C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D3779AE-B64B-2E18-F5A3-F8DF923C228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5EC63B9-C02B-B2E0-DD76-AC0D34EC026E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824BD2F-F6A9-F36D-1C76-3326583AC1B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5A6096-ED5D-74A8-4D57-3CC51C9E0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1AB70000-BBD9-85BB-0686-4DCB9D5E1B05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Česká hydrometeorologický ústav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Výstrahy pro letiště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7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ČHMÚ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188278" cy="311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pro letiště LKMT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(Aerodrome warning) Informace vydané letištní meteorologickou služebnou, týkající se výskytu či očekávaného výskytu meteorologických podmínek, které by mohly nepříznivě ovlivnit letadla na zemi včetně zaparkovaných letadel a zařízení a služeb.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 platnosti maximálně 6 hodin.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0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995B9-F969-142D-E316-933834BE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281FFB-7556-DAC0-B5FD-F6EEF1CD896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ČHMÚ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3C9645E-C957-C43D-8676-4A1D1557DA7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5C3CF58-8633-E100-6815-B6D7B7FA15C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211720E-2B39-A2A1-A1EF-AF4C1DBE2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1C00B39-87D7-DD9B-E635-ECD276A770B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192000" cy="560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pro letiště LKMT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Bouřka: 8 km a méně od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Kroupy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Sněžení (včetně očekávané nebo pozorované výšky sněhové pokrývky)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Namrzající srážky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Silný přízemní vítr a/nebo nárazovitý vítr: průměr ≥ 25KT a nárazovitý vítr ≥ 40KT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Húlava (squall)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na střih větru se nevydává!</a:t>
            </a:r>
          </a:p>
          <a:p>
            <a:pPr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1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90901-9219-1CF2-7E94-B18FE520B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E74CF6A-C9FA-360B-504D-BF83E0BC771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ČHMÚ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2A64FC8-57B2-C61D-BAE4-32C7FCBE7E4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76A614D-ADAA-501B-1545-315442DC15F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E27DFE-07CA-D2CE-B4AB-4D7EBF42C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7F02122-A3AB-C3B1-5639-E4D0C58886E3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188278" cy="448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pro letiště LKMT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Příklad: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WOCZ60 LKMT 161437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LKMT AD WRNG 1 VALID 161438/161620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SFC WSPD 34KT FCST INTSF=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Jev může být buď pozorovaný (OBS), což automaticky znamená, že jeho výskyt je zároveň i předpovídán nebo pouze předpovídaný (FCST)</a:t>
            </a:r>
          </a:p>
          <a:p>
            <a:pPr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7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99AA2-EFA8-E078-5153-5FB895CC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BA8DCB5-2123-31D1-E2D1-E15646952CB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ČHMÚ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A82900A-B44F-D307-2C37-B226964A3A1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CFADA-D499-5122-4C92-D4EE8959AD2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F248FC-7A69-1728-9109-FE3FE5816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FDE868-C509-5A85-3EEE-CB9DD7846FC8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1920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Výstraha pro letiště LKMT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Výstrahy pro letiště LKMT mohou být zasílány pro případné zájemce na emailové adresy.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Požadavek zasílejte do konce března na adresu: </a:t>
            </a:r>
            <a:r>
              <a:rPr lang="pl-PL" sz="2800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roman.vozenilek@chmi.cz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Český hydrometeorologický ústav: 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www.chmi.cz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AF77-8654-070D-088C-0A6EC80D5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88D983F-FAC7-C68F-BF51-8AB3864459BA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Dopravní nehody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2D36F8B-C8BE-F352-293F-18BD6D0E767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1578B5D-4F29-8E5C-F817-D2904693795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D5C646B-CD13-1886-2776-3CEE7C49D5C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91485D-FE28-80F5-4E8D-3DD6729AC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D630EBB-8340-27C6-B8F9-B6106740AE3B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Ext. BOZP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96413E-00A6-4031-CACE-A8DAA607D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41" y="2018393"/>
            <a:ext cx="3592582" cy="40544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0C2964-AE99-E0DC-71E1-FEB42C004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680" y="2018394"/>
            <a:ext cx="2812981" cy="40664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9206F4-1AC8-821E-02F2-3CD7D0AD4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298" y="1992780"/>
            <a:ext cx="4638675" cy="417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5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bezpečnostní výbor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05.  03.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7DB15-0BFE-C6AE-8AB4-E88987EA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ACBD760-598B-89D6-2586-9436DF08A1A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28FD2D3-2A64-C76B-1DBA-2EA1979B936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E2DB0DA-BF1C-B65A-9C24-FB105C94D16E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31C314-C33F-343F-946A-D8983671C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FA6281-96D0-6B1D-7B0B-0E12F895C2DE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Konec ověření spolehlivosti (OS)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Termín konce 5-ti a 3 letých ověření spolehlivosti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30.06.2024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Žádá se el. formou pomocí bankovní identity nebo datovou schránkou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Může se žádat u stávajících OS nejdříve 3 měsíce před koncem platnosti nebo před 30.06.2024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Vyřízení trvá 30-40 kal. dnů a u složitějších případů dalších 40 dnů, proto je nutné žádat s předstihem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Parkování letadel WizzAir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Zvětšující se počet  zaparkovaných letadel WizzAir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Větší pozornost při pohybu v této části letiště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5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29BBA-10A3-DAE4-37BA-D921D537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0072123-78CC-A119-FB53-26F09B33A81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01B246B-6DB3-3976-588D-EDFB28EA384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286D464-D0B5-E66F-B722-1D3082BD710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4FEF21-557D-26A9-C0C4-3CEE7097D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649BE7E-B71F-D9E5-C1FB-E53E3CA2F27A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Změna návštěních karet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Změna návštěvních karet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rámci interní kontrolní činnosti se zaměříme na evidenci a vydávání těchto karet u externích subjektů</a:t>
            </a:r>
            <a:endParaRPr lang="pl-PL" sz="2600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4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97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12. 2023 	Únik oleje z Highloaderu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S, v levém rohu před hangárem DHL.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modrého Highloaderu uniklo zhruba 10-15 litrů oleje.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místo byli přivoláni hasiči, kteří skvrnu zasypali a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následně pod highloaderem položili úkapové vany.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nebylo zasaženo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F94775-471A-31DB-0EC5-80085EFF022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HZS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9BB074-BE01-158C-DA2C-7D9D40C73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6149" y="2140472"/>
            <a:ext cx="3304641" cy="4406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4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76331-6BE7-37B6-0FFC-75631F0E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AD7786F-641F-1FC0-0E71-2F50E90F7949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08. 12. 2023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nafty z DA na APN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C, prostor stání C7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nafty z provozní nádrže DA, cca 20 litrů nafty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detekován při dodání DA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Zásah HZS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322602D-BB04-DC1F-A08C-21021972EE3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1B7C7B3-5782-1302-4AC1-3304D50FC81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EF76F19-D87F-FC8D-E65E-510F5F5773E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A6202D-B2FA-1229-9E84-F7A0B3279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80034A-BA61-2877-BF37-E770C868142E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HZS a Energetikem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EAF7879-C074-C2F2-158A-4DE55D57D2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08878" y="3244088"/>
            <a:ext cx="6530434" cy="3243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8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4D51F-18BE-0F6E-4E4F-B0DF7837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D45A45A-1B13-004A-1F38-A43F3BB9EACF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1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08. 12. 2023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oleje z Highloaderu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hydraulického oleje z Highloaderu LAM 7000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Velikost skvrny cca 20 x 30 cm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nebylo zasaženo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Likvidace sorbentem, instalace úkapové vany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384DEC3-B68A-8AA7-6438-9A76D7DAF46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27FCEB4-5733-0AAA-1EB3-B4E9F7FEBCB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8A6196B-E608-E584-1814-C6BA5084B5C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FA1E43-55E7-3073-7E20-A8DF4E137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D7D02E-C52B-2DC9-2F89-0D8E3E74A32C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A9D9A8-2470-7B23-A7E4-22664C7F7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8840" y="4075315"/>
            <a:ext cx="4762602" cy="2682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7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9BF0C-870E-97F9-CE89-CF1C01D29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3AFD6EF-75E0-600B-C359-C17C7852C36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44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08. 12. 2023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letadla při motorové zkoušce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TWY F před JAT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Nevhodně umístěné letadlo pro výkonovou MZK – zaledněná část u žlabu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bylo v průběhu motorové zkoušky objeveno na konci horizontálního stabilizátoru a další den na pravém vertikálním stabilizátoru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086E716-16B7-31BB-B2BB-6817580C99D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8EDEF10-B762-23CB-A0B6-4100D3281A9B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3BCAA7-F886-17C7-2E4D-AAD0379092C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08A3B9-F54A-CA82-C094-5AEDEB7FE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6D34B5-C75C-5CCA-87F5-D63C1E8EF260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EF8D4EE-D4DF-25C9-F51D-545D7A5C8F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50983" y="3960703"/>
            <a:ext cx="3550366" cy="2662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6FB9-74E3-014B-9367-D41A65182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EC3AC4F-7C3E-3654-025F-641376FBF49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04. 01. 2023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plotu u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IAC (lakovna)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Hlášeno zaměstnancem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Provedena  okamžitá oprava ÚSM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991EBD6-03CD-68CE-5613-AA72898FA89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9A5621C-4B7A-7035-9834-63FC482F975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0CD0B73-24E3-FF00-AFC1-0190349D87FE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AFF7C5-277B-E139-41D4-280383945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4EBA3A1-0188-B85E-0D90-C9FBEF1A28B6}"/>
              </a:ext>
            </a:extLst>
          </p:cNvPr>
          <p:cNvSpPr txBox="1"/>
          <p:nvPr/>
        </p:nvSpPr>
        <p:spPr>
          <a:xfrm>
            <a:off x="25385" y="6396685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ÚSM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484D58-862D-2389-8F83-5EE67D7906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311" y="3639789"/>
            <a:ext cx="5393603" cy="24900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6C7892D-E6D2-6661-B7F3-9A04703A21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1310" y="3639789"/>
            <a:ext cx="4443694" cy="2503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0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6D8644C9B91B49832A72FCB4405064" ma:contentTypeVersion="0" ma:contentTypeDescription="Vytvoří nový dokument" ma:contentTypeScope="" ma:versionID="d54f3275d2bb52365cc481092a8156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7B4C5B-78D1-4050-BA1A-FAC4653A718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AC2446-0A0D-4A30-9556-3C4332E879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1CF7BD-548D-412B-B6BF-BFC92DEB7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11463</TotalTime>
  <Words>1610</Words>
  <Application>Microsoft Office PowerPoint</Application>
  <PresentationFormat>Širokoúhlá obrazovka</PresentationFormat>
  <Paragraphs>343</Paragraphs>
  <Slides>44</Slides>
  <Notes>44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2023_12_05 LRST</dc:title>
  <dc:creator>Pustějovská Kateřina</dc:creator>
  <cp:lastModifiedBy>Smolon Marek</cp:lastModifiedBy>
  <cp:revision>354</cp:revision>
  <cp:lastPrinted>2021-08-17T10:50:42Z</cp:lastPrinted>
  <dcterms:created xsi:type="dcterms:W3CDTF">2021-07-13T09:26:48Z</dcterms:created>
  <dcterms:modified xsi:type="dcterms:W3CDTF">2024-03-18T08:41:39Z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0x010100856D8644C9B91B49832A72FCB4405064</vt:lpwstr>
  </property>
</Properties>
</file>